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B1D9D12-6AA7-4804-82C1-0E727C24C9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F71419-E869-4737-8F3E-4503DCC71CE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75DC89-C263-443B-A428-E30DC4BD380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99A55C-E89B-4172-85DD-C96879706D5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CC6E5CF-3D34-4CE7-AD54-C2B2C06DC3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02C373-87CB-4799-8213-3FA75972DA1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751807-DA9B-4B31-AC5D-0E4976888B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3829E8-A5A9-4A84-AAD9-1CFA39C86C0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C373B9-486D-4432-9CF6-938889A1D5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F39C91-17C4-4F69-B1D6-EA3BDA7714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607FB15-12FE-45AC-B8A8-B035703CFC9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63560A-8917-42FC-A6F3-93004B3F785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7B297BF-B3B9-48ED-B3A1-E108D3E4E8D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C23C25-2F77-4F4A-B460-156E9939131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03CE7ED-8C53-4872-81E2-F742F178FD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6497615-BA5B-4A6B-9A76-4CA8591BBA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6645E8-FCCE-47EC-9419-B5C9FD9AF59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C183C0A-5E44-4D1E-AA44-8F4EE2A7C0B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BD5E563-674F-4CDC-952C-691F011BA2A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E17D792-34C7-40D4-B850-D90DD26029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46789D8-6426-4213-B6DF-55E1A4564A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EE4983D-5458-479F-9F50-34574C5D94C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775C2FA-EBA0-4BC2-BE2D-BD43FDD4F29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4AE75E-D755-4E02-8C6F-7C9BB67CD39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72320" cy="36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25600" cy="36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0A20E386-01CC-42B1-8E9E-0C047A634B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25600" cy="36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7340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0DFE09D-D62E-4AF7-BC60-145E6092934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26320" cy="36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8960" cy="326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4/23/25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효력 있는 부르심에 관하여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(3)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9320" cy="32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일반적 서술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생명에 이르도록 예정한 모든 사람을 또 그들만을 그의 정한 그리고 받는 때에 그의 말씀과 성령님으로 효력 있게 부르되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All those whom God hath predestinated unto life, and those only, he is pleased, in his appointed and accepted time, effectually to call, by his Word and Spirit,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본질상 처해 있는 죄와 죽음의 상태에서 은혜와 예수 그리스도로 말미암은 구원에로 부르기를 기뻐하셨다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그때 그는 그들의 마음을 영적으로 그리고 구원에 이르도록 밝혀 하나님의 일을 이해하게 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out of that state of sin and death, in which they are by nature, to grace and salvation, by Jesus Christ; enlightening their minds spiritually and savingly to understand the things of God,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그들에게 돌 같은 마음을 제하며 부드러운 마음을 주시고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의지를 새롭게 하시며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전능하신 능력으로 그들을 결심시켜 선한 일을 위하게 하시며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예수 그리스도께로 효력 있게 이끄신다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taking away their heart of stone, and giving unto them a heart of flesh; renewing their wills, and, by his almighty power, determining them to that which is good, and effectually drawing them to Jesus Christ: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그러나 그들은 하나님의 은혜로 자원하는 자가 되어 지극히 자유롭게 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yet so, as they come most freely, being made willing by his grace.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예정한 사람들만 말씀과 성령님으로 효력있게 부르신다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죄와 죽음의 상태에서 구원으로 부르신다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일을 이해함과 부드러운 마음과 새로운 의지를 주심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그리스도께로 효력 있게 이끄심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은혜로 자원하여 자유롭게 나아옴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예수께로 이끄심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6:44-45  44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나를 보내신 아버지께서 이끌지 아니하시면 아무도 내게 올 수 없으니 오는 그를 내가 마지막 날에 다시 살리리라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선지자의 글에 그들이 다 하나님의 가르치심을 받으리라 기록되었은즉 아버지께 듣고 배운 사람마다 내게로 오느니라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이끌지 않으시면 아무도 주 예수 그리스도께 나아올 수 없다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예수께로 이끄심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16:14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두아디라 시에 있는 자색 옷감 장사로서 하나님을 섬기는 루디아라 하는 한 여자가 말을 듣고 있을 때 주께서 그 마음을 열어 바울의 말을 따르게 하신지라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루디아는 바울의 복음 전도를 듣고 있다가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주님께서 그의 마음을 여셨을 때 바울의 말을 듣고 순종하게 되었다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자원하여 나아옴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왕이 나를 그의 방으로 이끌어 들이시니 너는 나를 인도하라 우리가 너를 따라 달려가리라 우리가 너로 말미암아 기뻐하며 즐거워하니 네 사랑이 포도주보다 더 진함이라 처녀들이 너를 사랑함이 마땅하니라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주님께서 신부된 성도를 이끄실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주님께 나아가는 성도들은 기뻐 즐거워하며 달려 가게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자원하여 나아옴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110:3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주의 권능의 날에 주의 백성이 거룩한 옷을 입고 즐거이 헌신하니 새벽 이슬 같은 주의 청년들이 주께 나오는도다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주의 백성이 주님의 능력이 나타나는 때에 헌신하는 모습은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즐거이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헌신한다고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" dur="indefinite" restart="never" nodeType="tmRoot">
          <p:childTnLst>
            <p:seq>
              <p:cTn id="44" dur="indefinite" nodeType="mainSeq"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자원하여 나아옴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6:37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아버지께서 내게 주시는 자는 다 내게로 올 것이요 내게 오는 자는 내가 결코 내쫓지 아니하리라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 아버지께서 정하신 사람들은 주님의 때에 다 자발적으로 주 예수께 나아오게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자원하여 나아옴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마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11:28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수고하고 무거운 짐 진 자들아 다 내게로 오라 내가 너희를 쉬게 하리라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주님께서는 백성들에게 주님께 나아오라고 부르신다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그들을 강요하시는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주님의 음성을 듣고 깨달을 때 자발적으로 나아오게 하시는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" dur="indefinite" restart="never" nodeType="tmRoot">
          <p:childTnLst>
            <p:seq>
              <p:cTn id="56" dur="indefinite" nodeType="mainSeq">
                <p:childTnLst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자원하여 나아옴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22:17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성령과 신부가 말씀하시기를 오라 하시는도다 듣는 자도 오라 할 것이요 목마른 자도 올 것이요 또 원하는 자는 값없이 생명수를 받으라 하시더라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예수님께 나아와 성령의 생명수를 받는 것을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원하는 사람이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나아오라고 부르신다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자원하여 나아옴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6:16-18  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 자신을 종으로 내주어 누구에게 순종하든지 그 순종함을 받는 자의 종이 되는 줄을 너희가 알지 못하느냐 혹은 죄의 종으로 사망에 이르고 혹은 순종의 종으로 의에 이르느니라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 감사하리로다 너희가 본래 죄의 종이더니 너희에게 전하여 준 바 교훈의 본을 마음으로 순종하여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죄로부터 해방되어 의에게 종이 되었느니라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죄인들이 복음의 교훈을 마음으로 순종할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자원할 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죄로부터 해방을 받는다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>
                <p:childTnLst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언제 어떻게 주님께 나아오게 되었는가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때 우리에게 믿으라고 강요한 사람이 있었는가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예수님을 믿고 신앙 생활을 하면서 나의 섬김은 강요된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자발적인 것인가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섬기는 것은 성령 하나님이 내 마음을 움직이지 않으셔도 내가 할 수 있었던 것으로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9320" cy="32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</a:t>
            </a: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전적인 은혜성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효력 있는 부르심은 하나님의 값없는 그리고 특별한 은혜에서만 나온 것이요 결코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사람 속에 예견</a:t>
            </a:r>
            <a:r>
              <a:rPr b="0" lang="en-US" sz="3200" spc="-1" strike="noStrike" u="sng">
                <a:solidFill>
                  <a:srgbClr val="000000"/>
                </a:solidFill>
                <a:uFillTx/>
                <a:latin typeface="Arial"/>
              </a:rPr>
              <a:t>(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豫見</a:t>
            </a:r>
            <a:r>
              <a:rPr b="0" lang="en-US" sz="3200" spc="-1" strike="noStrike" u="sng">
                <a:solidFill>
                  <a:srgbClr val="000000"/>
                </a:solidFill>
                <a:uFillTx/>
                <a:latin typeface="Arial"/>
              </a:rPr>
              <a:t>)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된 어떤 것에서 나온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사람은 이 부르심에서 전적으로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수동적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이어서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This effectual call is of God’s free and special grace alone, </a:t>
            </a:r>
            <a:r>
              <a:rPr b="0" lang="en-US" sz="3200" spc="-1" strike="noStrike" u="sng">
                <a:solidFill>
                  <a:srgbClr val="000000"/>
                </a:solidFill>
                <a:uFillTx/>
                <a:latin typeface="Arial"/>
              </a:rPr>
              <a:t>not from anything at all foreseen in man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who is altogether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passive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therein,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성령님으로 </a:t>
            </a:r>
            <a:r>
              <a:rPr b="0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살림과 새롭게 됨을 받은 </a:t>
            </a:r>
            <a:r>
              <a:rPr b="1" lang="ko-KR" sz="3200" spc="-1" strike="noStrike" u="sng">
                <a:solidFill>
                  <a:srgbClr val="000000"/>
                </a:solidFill>
                <a:uFillTx/>
                <a:latin typeface="Arial"/>
              </a:rPr>
              <a:t>후에야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그것으로 말미암아 이 부르심에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응답할 수 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그 안에서 제공되고 전달되는 은혜를 </a:t>
            </a:r>
            <a:r>
              <a:rPr b="1" lang="ko-KR" sz="3200" spc="-1" strike="noStrike">
                <a:solidFill>
                  <a:srgbClr val="000000"/>
                </a:solidFill>
                <a:latin typeface="Arial"/>
              </a:rPr>
              <a:t>받을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until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en-US" sz="3200" spc="-1" strike="noStrike" u="sng">
                <a:solidFill>
                  <a:srgbClr val="000000"/>
                </a:solidFill>
                <a:uFillTx/>
                <a:latin typeface="Arial"/>
              </a:rPr>
              <a:t>being quickened and renewed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by the Holy Spirit, he is thereby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enabled to answer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this call, and </a:t>
            </a: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to embrace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the grace offered and conveyed in it.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절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값없고 특별한 은혜에서 나온 부르심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수동적으로 성령에 의해 살리심 받음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부르심에 응답하게 하심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5" dur="indefinite" restart="never" nodeType="tmRoot">
          <p:childTnLst>
            <p:seq>
              <p:cTn id="96" dur="indefinite" nodeType="mainSeq">
                <p:childTnLst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은혜를 통해 부르심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딤후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1:9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우리를 구원하사 거룩하신 소명으로 부르심은 우리의 행위대로 하심이 아니요 오직 자기의 뜻과 영원 전부터 그리스도 예수 안에서 우리에게 주신 은혜대로 하심이라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구원하신 것은 영원 전부터 계획하신 은혜를 통해 이루신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9" dur="indefinite" restart="never" nodeType="tmRoot">
          <p:childTnLst>
            <p:seq>
              <p:cTn id="110" dur="indefinite" nodeType="mainSeq">
                <p:childTnLst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은혜를 통해 부르심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딛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3:4-5  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구주 하나님의 자비와 사람 사랑하심이 나타날 때에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구원하시되 우리가 행한 바 의로운 행위로 말미암지 아니하고 오직 그의 긍휼하심을 따라 중생의 씻음과 성령의 새롭게 하심으로 하셨나니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중생의 씻음과 성령의 새롭게 하심을 통해서 구원을 얻는다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일이 없으면 구원의 역사도 없다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5" dur="indefinite" restart="never" nodeType="tmRoot">
          <p:childTnLst>
            <p:seq>
              <p:cTn id="116" dur="indefinite" nodeType="mainSeq">
                <p:childTnLst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은혜를 통해 부르심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2:4-5, 8-9  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긍휼이 풍성하신 하나님이 우리를 사랑하신 그 큰 사랑을 인하여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허물로 죽은 우리를 그리스도와 함께 살리셨고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은혜로 구원을 받은 것이라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)… 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그 은혜에 의하여 믿음으로 말미암아 구원을 받았으니 이것은 너희에게서 난 것이 아니요 하나님의 선물이라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행위에서 난 것이 아니니 이는 누구든지 자랑하지 못하게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구원을 받게 된 것은 먼저 은혜가 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선물로 주신 믿음을 통해 일어나게 된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5" dur="indefinite" restart="never" nodeType="tmRoot">
          <p:childTnLst>
            <p:seq>
              <p:cTn id="126" dur="indefinite" nodeType="mainSeq">
                <p:childTnLst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은혜를 통해 부르심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9:11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자식들이 아직 나지도 아니하고 무슨 선이나 악을 행하지 아니한 때에 택하심을 따라 되는 하나님의 뜻이 행위로 말미암지 않고 오직 부르시는 이로 말미암아 서게 하려 하사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야곱의 선한 행위가 아니라 부르시는 하나님의 은혜로 그가 선택 받은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1" dur="indefinite" restart="never" nodeType="tmRoot">
          <p:childTnLst>
            <p:seq>
              <p:cTn id="132" dur="indefinite" nodeType="mainSeq">
                <p:childTnLst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성령에 의해 살리심 받음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고전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육에 속한 사람은 하나님의 성령의 일들을 받지 아니하나니 이는 그것들이 그에게는 어리석게 보임이요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그는 그것들을 알 수도 없나니 그러한 일은 영적으로 분별되기 때문이라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복음을 깨닫게 된 것은 성령께서 알게 하셨기 때문에 가능하다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7" dur="indefinite" restart="never" nodeType="tmRoot">
          <p:childTnLst>
            <p:seq>
              <p:cTn id="138" dur="indefinite" nodeType="mainSeq">
                <p:childTnLst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성령에 의해 살리심 받음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롬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8:7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육신의 생각은 하나님과 원수가 되나니 이는 하나님의 법에 굴복하지 아니할 뿐 아니라 할 수도 없음이라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육신에 있는 자들은 하나님을 기쁘시게 할 수 없느니라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만일 너희 속에 하나님의 영이 거하시면 너희가 육신에 있지 아니하고 영에 있나니 누구든지 그리스도의 영이 없으면 그리스도의 사람이 아니라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그 사람의 마음 안에 먼저 거하셔야 그가 그리스도인이 될 수 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살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3" dur="indefinite" restart="never" nodeType="tmRoot">
          <p:childTnLst>
            <p:seq>
              <p:cTn id="144" dur="indefinite" nodeType="mainSeq">
                <p:childTnLst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성령에 의해 살리심 받음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엡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2:5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허물로 죽은 우리를 그리스도와 함께 살리셨고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은혜로 구원을 받은 것이라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성령께서 우리를 살리시기 전에는 우리는 죽어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스스로 할 수 있는 것이 아무 것도 없었다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9" dur="indefinite" restart="never" nodeType="tmRoot">
          <p:childTnLst>
            <p:seq>
              <p:cTn id="150" dur="indefinite" nodeType="mainSeq">
                <p:childTnLst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성령에 의해 살리심 받음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딛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3:4-5  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구주 하나님의 자비와 사람 사랑하심이 나타날 때에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구원하시되 우리가 행한 바 의로운 행위로 말미암지 아니하고 오직 그의 긍휼하심을 따라 중생의 씻음과 성령의 새롭게 하심으로 하셨나니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구원하신 것은 우리의 의로운 행위를 통해서가 아니라 성령께서 우리를 죄로부터 씻으시고 거듭나게 하심을 통해 이루어진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5" dur="indefinite" restart="never" nodeType="tmRoot">
          <p:childTnLst>
            <p:seq>
              <p:cTn id="156" dur="indefinite" nodeType="mainSeq">
                <p:childTnLst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응답하게 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6:37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아버지께서 내게 주시는 자는 다 내게로 올 것이요 내게 오는 자는 내가 결코 내쫓지 아니하리라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-&gt;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성령의 역사로 부르심을 받는 사람은 그 부르심에 응답하게 되어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“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 내게로 올 것이요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...”</a:t>
            </a:r>
            <a:br>
              <a:rPr sz="3200"/>
            </a:b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불가항력적 은혜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61" dur="indefinite" restart="never" nodeType="tmRoot">
          <p:childTnLst>
            <p:seq>
              <p:cTn id="162" dur="indefinite" nodeType="mainSeq">
                <p:childTnLst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응답하게 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36:27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 내 영을 너희 속에 두어 너희로 내 율례를 행하게 하리니 너희가 내 규례를 지켜 행할지라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자발적으로 행하는 순종도 사실 성령께서 순종하게 하시는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1" dur="indefinite" restart="never" nodeType="tmRoot">
          <p:childTnLst>
            <p:seq>
              <p:cTn id="172" dur="indefinite" nodeType="mainSeq">
                <p:childTnLst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응답하게 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5:25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진실로 진실로 너희에게 이르노니 죽은 자들이 하나님의 아들의 음성을 들을 때가 오나니 곧 이 때라 듣는 자는 살아나리라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주님의 음성을 듣게 하시면 그 사람은 살아나게 되어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7" dur="indefinite" restart="never" nodeType="tmRoot">
          <p:childTnLst>
            <p:seq>
              <p:cTn id="178" dur="indefinite" nodeType="mainSeq">
                <p:childTnLst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응답하게 하심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요일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5:1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예수께서 그리스도이심을 믿는 자마다 하나님께로부터 난 자니 또한 낳으신 이를 사랑하는 자마다 그에게서 난 자를 사랑하느니라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=&gt;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겉으로 볼 때 신앙 고백을 하는 사람은 이미 그의 마음 속에서 하나님이 거듭나게 하신 사람이다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3" dur="indefinite" restart="never" nodeType="tmRoot">
          <p:childTnLst>
            <p:seq>
              <p:cTn id="184" dur="indefinite" nodeType="mainSeq">
                <p:childTnLst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50760" cy="92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81040" cy="447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내가 주님을 믿고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순종하고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섬기는 모든 것 중에 성령께서 역사하지 않으시는 것은 무엇이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주님이 역사하시기 때문에 일어난다고 믿는 것은 우리로 하여금 열심히 하지 않게 하지는 않는가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게으르게 하는 진짜 이유는 무엇이라고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9" dur="indefinite" restart="never" nodeType="tmRoot">
          <p:childTnLst>
            <p:seq>
              <p:cTn id="190" dur="indefinite" nodeType="mainSeq">
                <p:childTnLst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5031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2025-04-23T21:19:33Z</dcterms:modified>
  <cp:revision>352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