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21.xml" ContentType="application/vnd.openxmlformats-officedocument.presentationml.slide+xml"/>
  <Override PartName="/ppt/slides/slide4.xml" ContentType="application/vnd.openxmlformats-officedocument.presentationml.slide+xml"/>
  <Override PartName="/ppt/slides/slide22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23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_rels/slide1.xml.rels" ContentType="application/vnd.openxmlformats-package.relationships+xml"/>
  <Override PartName="/ppt/slides/_rels/slide22.xml.rels" ContentType="application/vnd.openxmlformats-package.relationships+xml"/>
  <Override PartName="/ppt/slides/_rels/slide2.xml.rels" ContentType="application/vnd.openxmlformats-package.relationships+xml"/>
  <Override PartName="/ppt/slides/_rels/slide20.xml.rels" ContentType="application/vnd.openxmlformats-package.relationships+xml"/>
  <Override PartName="/ppt/slides/_rels/slide3.xml.rels" ContentType="application/vnd.openxmlformats-package.relationships+xml"/>
  <Override PartName="/ppt/slides/_rels/slide21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23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slides/_rels/slide17.xml.rels" ContentType="application/vnd.openxmlformats-package.relationships+xml"/>
  <Override PartName="/ppt/slides/_rels/slide18.xml.rels" ContentType="application/vnd.openxmlformats-package.relationships+xml"/>
  <Override PartName="/ppt/slides/_rels/slide19.xml.rels" ContentType="application/vnd.openxmlformats-package.relationships+xml"/>
  <Override PartName="/ppt/presProps.xml" ContentType="application/vnd.openxmlformats-officedocument.presentationml.presPro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</p:sldIdLst>
  <p:sldSz cx="10080625" cy="5670550"/>
  <p:notesSz cx="7772400" cy="10058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EDE99714-98E5-42A0-9468-2DC27400D93A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92E653CB-1FE3-4CB2-84CA-0ED59DCB7E22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13DB2745-A1F3-4047-A03C-A94A5433E937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436D142A-92A9-49CC-A8AB-1FEA51CFC9D4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7A52584E-C241-48A2-A6C4-4323A2C4B4E1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2000" cy="438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83FE52A9-3422-4648-9850-68B5423DAD54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5867126D-F38F-4631-AB3F-9D48E34D4551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DD24FB12-1339-470E-9A4A-C09FE7FF03B1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738AE9BA-1762-4291-AD82-ECDF1813E936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C9E0D153-8ECB-4CEE-BA25-D42435B4E4EC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EAB5A994-B499-4001-8452-AC94FC57686D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867BAA06-002B-4106-AD41-751461766E9D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2931010C-0973-401E-AC70-768452D18E4B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01D655AD-A694-4AD9-9F4C-CC412DE0DD2D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090AD85A-18CF-41B1-93C2-32B5594851F8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9D9AB372-ADC3-4CD3-887B-0E709D36D692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43EBD085-13F5-4CA9-8106-3D4B0B737309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2000" cy="438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791049CB-3243-437D-96CF-CFFC36EBC911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9027F64E-345D-4354-82AA-0AFF49289B98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858949B3-4EDE-4E5A-94D1-3D7A440C9E6F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AC3190D4-D58E-42BA-A95E-1F75410CE533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4B174E58-F16E-49F3-8FF8-D7B651CE4326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0512B2B3-5832-4C4F-B0B0-7444D63865E5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0BA9E1A9-6EB4-4F96-97FE-61A04FA3951E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ftr" idx="1"/>
          </p:nvPr>
        </p:nvSpPr>
        <p:spPr>
          <a:xfrm>
            <a:off x="3447360" y="5165280"/>
            <a:ext cx="3167280" cy="362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 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sldNum" idx="2"/>
          </p:nvPr>
        </p:nvSpPr>
        <p:spPr>
          <a:xfrm>
            <a:off x="7227360" y="5165280"/>
            <a:ext cx="2320560" cy="362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algn="r">
              <a:lnSpc>
                <a:spcPct val="100000"/>
              </a:lnSpc>
              <a:buNone/>
              <a:tabLst>
                <a:tab algn="l" pos="0"/>
              </a:tabLst>
            </a:pPr>
            <a:fld id="{51942FD7-1319-4C43-B7A0-B5B4ADAB93FF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1</a:t>
            </a:fld>
            <a:endParaRPr b="0" lang="en-US" sz="1400" spc="-1" strike="noStrike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 idx="3"/>
          </p:nvPr>
        </p:nvSpPr>
        <p:spPr>
          <a:xfrm>
            <a:off x="504000" y="5165280"/>
            <a:ext cx="2320560" cy="362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>
              <a:defRPr b="0" lang="en-US" sz="1400" spc="-1" strike="noStrike">
                <a:latin typeface="Times New Roman"/>
              </a:defRPr>
            </a:lvl1pPr>
          </a:lstStyle>
          <a:p>
            <a:r>
              <a:rPr b="0" lang="en-US" sz="1400" spc="-1" strike="noStrike">
                <a:latin typeface="Times New Roman"/>
              </a:rPr>
              <a:t> 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en-US" sz="4400" spc="-1" strike="noStrike">
                <a:latin typeface="Arial"/>
              </a:rPr>
              <a:t>Click to edit the title text format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Click to edit the outline text format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Second Outline Level</a:t>
            </a:r>
            <a:endParaRPr b="0" lang="en-US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Third Outline Level</a:t>
            </a:r>
            <a:endParaRPr b="0" lang="en-US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latin typeface="Arial"/>
              </a:rPr>
              <a:t>Fourth Outline Level</a:t>
            </a:r>
            <a:endParaRPr b="0" lang="en-US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Fifth Outline Level</a:t>
            </a:r>
            <a:endParaRPr b="0" lang="en-US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Sixth Outline Level</a:t>
            </a:r>
            <a:endParaRPr b="0" lang="en-US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Seventh Outline Level</a:t>
            </a:r>
            <a:endParaRPr b="0" lang="en-US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ftr" idx="4"/>
          </p:nvPr>
        </p:nvSpPr>
        <p:spPr>
          <a:xfrm>
            <a:off x="3447360" y="5165640"/>
            <a:ext cx="3168360" cy="363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sldNum" idx="5"/>
          </p:nvPr>
        </p:nvSpPr>
        <p:spPr>
          <a:xfrm>
            <a:off x="7227720" y="5165640"/>
            <a:ext cx="2321280" cy="363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algn="r">
              <a:lnSpc>
                <a:spcPct val="100000"/>
              </a:lnSpc>
              <a:buNone/>
              <a:tabLst>
                <a:tab algn="l" pos="0"/>
              </a:tabLst>
            </a:pPr>
            <a:fld id="{E1478866-C1FB-48FB-882C-4CF4218D820A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latin typeface="Times New Roman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dt" idx="6"/>
          </p:nvPr>
        </p:nvSpPr>
        <p:spPr>
          <a:xfrm>
            <a:off x="504000" y="5165640"/>
            <a:ext cx="2321280" cy="363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>
              <a:defRPr b="0" lang="en-US" sz="1400" spc="-1" strike="noStrike">
                <a:latin typeface="Times New Roman"/>
              </a:defRPr>
            </a:lvl1pPr>
          </a:lstStyle>
          <a:p>
            <a:r>
              <a:rPr b="0" lang="en-US" sz="1400" spc="-1" strike="noStrike">
                <a:latin typeface="Times New Roman"/>
              </a:rPr>
              <a:t>&lt;date/time&gt;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en-US" sz="4400" spc="-1" strike="noStrike">
                <a:latin typeface="Arial"/>
              </a:rPr>
              <a:t>Click to edit the title text format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Click to edit the outline text format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Second Outline Level</a:t>
            </a:r>
            <a:endParaRPr b="0" lang="en-US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Third Outline Level</a:t>
            </a:r>
            <a:endParaRPr b="0" lang="en-US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latin typeface="Arial"/>
              </a:rPr>
              <a:t>Fourth Outline Level</a:t>
            </a:r>
            <a:endParaRPr b="0" lang="en-US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Fifth Outline Level</a:t>
            </a:r>
            <a:endParaRPr b="0" lang="en-US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Sixth Outline Level</a:t>
            </a:r>
            <a:endParaRPr b="0" lang="en-US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Seventh Outline Level</a:t>
            </a:r>
            <a:endParaRPr b="0" lang="en-US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subTitle"/>
          </p:nvPr>
        </p:nvSpPr>
        <p:spPr>
          <a:xfrm>
            <a:off x="504000" y="1190880"/>
            <a:ext cx="9043920" cy="3260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en-US" sz="4000" spc="-1" strike="noStrike">
                <a:solidFill>
                  <a:srgbClr val="000000"/>
                </a:solidFill>
                <a:latin typeface="Arial"/>
              </a:rPr>
              <a:t>7/16/25 </a:t>
            </a:r>
            <a:r>
              <a:rPr b="0" lang="ko-KR" sz="4000" spc="-1" strike="noStrike">
                <a:solidFill>
                  <a:srgbClr val="000000"/>
                </a:solidFill>
                <a:latin typeface="Arial"/>
              </a:rPr>
              <a:t>수요성경공부</a:t>
            </a:r>
            <a:endParaRPr b="0" lang="en-US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endParaRPr b="0" lang="en-US" sz="54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b="1" lang="ko-KR" sz="5400" spc="-1" strike="noStrike">
                <a:solidFill>
                  <a:srgbClr val="000000"/>
                </a:solidFill>
                <a:latin typeface="Arial"/>
              </a:rPr>
              <a:t>고린도후서 </a:t>
            </a:r>
            <a:r>
              <a:rPr b="1" lang="en-US" sz="5400" spc="-1" strike="noStrike">
                <a:solidFill>
                  <a:srgbClr val="000000"/>
                </a:solidFill>
                <a:latin typeface="Arial"/>
              </a:rPr>
              <a:t>(3)</a:t>
            </a:r>
            <a:endParaRPr b="0" lang="en-US" sz="5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subTitle"/>
          </p:nvPr>
        </p:nvSpPr>
        <p:spPr>
          <a:xfrm>
            <a:off x="514440" y="1190880"/>
            <a:ext cx="9044280" cy="326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1" lang="en-US" sz="5400" spc="-1" strike="noStrike">
                <a:solidFill>
                  <a:srgbClr val="000000"/>
                </a:solidFill>
                <a:latin typeface="Arial"/>
              </a:rPr>
              <a:t>1. 2:1-4</a:t>
            </a:r>
            <a:endParaRPr b="0" lang="en-US" sz="5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5720" cy="919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2:1-4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85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6000" cy="4467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1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내가 다시는 너희에게 근심 중에 나아가지 아니하기로 스스로 결심하였노니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2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내가 너희를 근심하게 한다면 내가 근심하게 한 자 밖에 나를 기쁘게 할 자가 누구냐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3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내가 이같이 쓴 것은 내가 갈 때에 마땅히 나를 기쁘게 할 자로부터 도리어 근심을 얻을까 염려함이요 또 너희 모두에 대한 나의 기쁨이 너희 모두의 기쁨인 줄 확신함이로라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5720" cy="919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2:1-4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87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6000" cy="4467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4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내가 마음에 큰 눌림과 걱정이 있어 많은 눈물로 너희에게 썼노니 이는 너희로 근심하게 하려 한 것이 아니요 오직 내가 너희를 향하여 넘치는 사랑이 있음을 너희로 알게 하려 함이라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5720" cy="919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2:1-4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89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6000" cy="4467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a.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바울은 근심 중에 고린도 교인들을 또 다시 만나고 싶어하지 않았다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근심 중에 만나면 바울은 이번에는 그들의 죄를 있는 그대로 드러내 심판하고 징계해야 할 것이었다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그렇게 되면 고린도 교인들은 더욱 근심하게 될 것이었다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5720" cy="919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2:1-4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91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6000" cy="4467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b.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하지만 그것은 바울이 원하는 것이 아니었다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바울도 고린도 교인들을 통해 위로를 받기를 원하고 기쁨을 경험하기를 원했다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바울을 기쁘게 할 자는 바울이 근심하게 한 고린도 교인들인 것이다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5720" cy="919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2:1-4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6000" cy="4467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바울이 고린도후서 편지를 통해 이렇게까지 세세하게 설명하는 이유는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이제 바울이 고린도 교회에 다시 방문하게 될 때 근심을 더 얻는 것이 아니라 고린도 교인들을 통하여 기쁨을 경험하길 원했고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또 바울이 기뻐하는 것이 고린도 교인들의 기쁨이 되길 원했던 것이다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5720" cy="919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2:1-4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95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6000" cy="4467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d.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바울이 그들을 심하게 꾸짖는 편지를 많은 눈물로 그들에게 썼던 것은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그들로 하여금 근심하게 하려 한 것이 아니고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오직 바울이 고린도 교인들을 향해 얼마나 넘치는 사랑이 있는지 그들로 하여금 알게 하려 함이었다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그들을 진정으로 사랑하기 때문에 책망한 것이며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그들을 사랑하기 때문에 마음 졸여 하며 디도의 소식을 기다렸던 것이고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그들을 진정으로 사랑하기 때문에 디도가 전해 준 그들의 회개 소식을 듣고 기뻐하며 고린도후서를 쓰고 있었다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5720" cy="919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적용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6000" cy="4467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우리는 서로 대면하며 만날 때 최선을 다해 기쁨으로 만날 수 있도록 준비하고 기도하는가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?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5720" cy="919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적용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99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6000" cy="4467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우리는 서로를 진정으로 사랑하는가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? 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 사랑이 서로를 대하는 모습 속에서 나타나고 있는가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?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subTitle"/>
          </p:nvPr>
        </p:nvSpPr>
        <p:spPr>
          <a:xfrm>
            <a:off x="514440" y="1190880"/>
            <a:ext cx="9044280" cy="326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1" lang="en-US" sz="5400" spc="-1" strike="noStrike">
                <a:solidFill>
                  <a:srgbClr val="000000"/>
                </a:solidFill>
                <a:latin typeface="Arial"/>
              </a:rPr>
              <a:t>2. 2:5-11</a:t>
            </a:r>
            <a:endParaRPr b="0" lang="en-US" sz="5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5720" cy="919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2:5-11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02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6000" cy="4467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5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근심하게 한 자가 있었을지라도 나를 근심하게 한 것이 아니요 어느 정도 너희 모두를 근심하게 한 것이니 어느 정도라 함은 내가 너무 지나치게 말하지 아니하려 함이라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6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이러한 사람은 많은 사람에게서 벌 받는 것이 마땅하도다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5720" cy="919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2:5-11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04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6000" cy="4467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7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그런즉 너희는 차라리 그를 용서하고 위로할 것이니 그가 너무 많은 근심에 잠길까 두려워하노라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8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그러므로 너희를 권하노니 사랑을 그들에게 나타내라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9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너희가 범사에 순종하는지 그 증거를 알고자 하여 내가 이것을 너희에게 썼노라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5720" cy="919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2:5-11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06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6000" cy="4467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10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너희가 무슨 일에든지 누구를 용서하면 나도 그리하고 내가 만일 용서한 일이 있으면 용서한 그것은 너희를 위하여 그리스도 앞에서 한 것이니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11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이는 우리로 사탄에게 속지 않게 하려 함이라 우리는 그 계책을 알지 못하는 바가 아니로라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5720" cy="919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2:5-11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6000" cy="4467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a.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바울은 고린도교회에서 바울을 근심하게 한 자는 사실 바울을 근심하게 한 것이 아니라 고린도교회 교인들 모두를 근심하게 한 것이다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교회 교인 중에 한 사람이 죄를 범하면 자신이나 그 죄를 범한 대상 뿐만 아니라 사실 교회 전체를 힘들게 하는 것이다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교회의 성도들은 서로 지체가 되어 영적으로 연결되어 있는 그리스도의 몸이기 때문이다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5720" cy="919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2:5-11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10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6000" cy="4467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b.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이러한 사람이 이미 이렇게 많은 사람들로부터 벌을 받은 것은 이제 충분하다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더 벌할 필요는 없다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5720" cy="919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2:5-11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6000" cy="4467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바울은 이제 이 사람을 용서하라고 고린도 교회를 권면하고 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용서하고 위로하라고 한다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 사람이 너무 큰 근심에 잠기지 않도록 주의하라고 한다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죄를 지은 사람을 그냥 두는 것도 문제지만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그렇다고 너무 오랫동안 큰 근심에 잠기도록 내버려 두는 것도 문제이다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범죄한 사람을 징계 했으면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적절한 징계 후 적절한 시기에 해벌하는 것도 중요하다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5720" cy="919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2:5-11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14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6000" cy="4467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d.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바울이 이러한 힘들게 하는 편지를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(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바로 이전에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)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쓴 이유도 고린도 교회 교인들이 어떤 사람들인지 시험해 보기 위함이었고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또 그들이 바울의 권면에 순종하는지 알고자 함이었다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바울이 전에 책망하는 편지를 쓴 이유는 단순히 범죄한 사람만 책벌하라는 것이 목적이 아니라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교회가 어떻게 교회 안에 죄를 다루는지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하나님의 교회의 순결함을 지키기 위해 슬픔과 어려움도 감당하려는 순종적인 마음이 있는지를 알기 위함이었다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5720" cy="919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2:5-11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16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6000" cy="4467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e.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바울은 고린도 교회가 그 범죄한 사람을 용서한다면 바울도 그 사람을 용서할 것이고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바울이 그 사람을 용서한 것이 있다면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그것은 그리스도 앞에서 고린도 교회를 위하여 한 것이다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그러므로 여기서 가장 중요한 것은 고린도 교회 사람들이 그 범죄한 사람에 대해 어떤 마음을 가지고 어떻게 용서하며 해벌을 할 것인지가 제일 중요하다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바울은 그들이 그 사람을 용서하려고 한다면 전적으로 지원할 준비가 되어 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5720" cy="919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2:5-11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18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6000" cy="4467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f.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바울이 이렇게 용서를 권면하는 이유는 사탄의 간계에 속지 않게 하려 함이다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사탄은 교회 안에 성도의 죄를 사용하여 온 교회를 힘들게 하고 서로 싸우게 하고 그리스도의 몸을 분열시키려고 갖은 계략을 다 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5720" cy="919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적용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20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6000" cy="4467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우리는 그동안 교회 생활을 해 오면서 어떤 사람이 잘못하고 범죄한 것 때문에 온 교회가 힘들어 하는 것을 경험한 적이 있는가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?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 때 교회는 어떻게 그 문제를 다루었는가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?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5720" cy="919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적용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22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6000" cy="4467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교회가 죄의 문제를 다루려고 할 때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또는 다루지 않으려고 할 때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사탄이 간계를 부려 교회를 더욱 분열시킨 적은 본 적이 있는가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?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어떻게 사탄의 간계인 줄 알 수 있는가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?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어떻게 그러한 사탄의 속임수에 말려 들지 않을 수 있는가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?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바울은 어떻게 함으로써 사탄의 간계에 빠지지 않도록 하라고 하는 것인가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?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5720" cy="919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적용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24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6000" cy="4467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바울은 고린도 교회 교인이 아닌데 왜 그 범죄한 사람을 용서한다고 하는가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?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 사람은 바울에 대해 범죄한 것인가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?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한 교회 안에서 일어나는 일이 그 지교회 밖에 있는 다른 성도나 사역자에게 어떤 영향을 미치는가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?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지교회 밖에 있는 다른 교회나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다른 사역자들은 그 지교회 안에 일어나는 일에 대해 왈가왈부 할 수 있는가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?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그렇다면 누가 어떻게 할 수 있는가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?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우리가 장로교회라는 것과 노회와 총회에 속한 교회라는 것은 어떤 실제적인 의미를 가지는가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?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6158</TotalTime>
  <Application>LibreOffice/7.3.2.2$Windows_X86_64 LibreOffice_project/49f2b1bff42cfccbd8f788c8dc32c1c309559be0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2024-04-03T19:30:12Z</dcterms:created>
  <dc:creator/>
  <dc:description/>
  <dc:language>en-US</dc:language>
  <cp:lastModifiedBy/>
  <dcterms:modified xsi:type="dcterms:W3CDTF">2025-07-16T21:13:00Z</dcterms:modified>
  <cp:revision>439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