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Masters/_rels/slideMaster1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_rels/presentation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8.xml.rels" ContentType="application/vnd.openxmlformats-package.relationships+xml"/>
  <Override PartName="/ppt/slides/_rels/slide15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7.xml.rels" ContentType="application/vnd.openxmlformats-package.relationships+xml"/>
  <Override PartName="/ppt/slides/_rels/slide29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23.xml.rels" ContentType="application/vnd.openxmlformats-package.relationships+xml"/>
  <Override PartName="/ppt/slides/_rels/slide31.xml.rels" ContentType="application/vnd.openxmlformats-package.relationships+xml"/>
  <Override PartName="/ppt/slides/_rels/slide6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30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3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67137BF-4BB9-4E2C-932C-5AA27E0A2D9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B6D060-71EC-4647-BBEA-09F83ABE3FE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7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1E8A6DE-5343-4FCD-8085-36229495315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8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8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9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26420F-E51E-41EB-8B98-AED24C29916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10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044F70-B8EA-457B-BDE7-74B74434A30D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ftr" idx="16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sldNum" idx="17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14679F-217A-4457-BB65-D0FA33B3260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dt" idx="18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19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0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258B4A-903D-4FC2-BC49-10ECD0B184C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dt" idx="21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22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23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913502-1EDB-42CA-A193-7AF6F61E0589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 idx="24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5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6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FD09B18-2647-4340-924A-9C9965EBFE1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 idx="27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ftr" idx="28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ldNum" idx="29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FDDA2A-F58C-43C2-A57B-CC4B23813848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30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31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sldNum" idx="32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0C2FA11-F641-48EA-B4B7-33FA03EDC6B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7"/>
          <p:cNvSpPr>
            <a:spLocks noGrp="1"/>
          </p:cNvSpPr>
          <p:nvPr>
            <p:ph type="dt" idx="33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4"/>
          </p:nvPr>
        </p:nvSpPr>
        <p:spPr>
          <a:xfrm>
            <a:off x="3447360" y="5165280"/>
            <a:ext cx="316260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5"/>
          </p:nvPr>
        </p:nvSpPr>
        <p:spPr>
          <a:xfrm>
            <a:off x="722736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7DACF7-83D4-4B94-9090-9E47CD6014E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7"/>
          <p:cNvSpPr>
            <a:spLocks noGrp="1"/>
          </p:cNvSpPr>
          <p:nvPr>
            <p:ph type="dt" idx="36"/>
          </p:nvPr>
        </p:nvSpPr>
        <p:spPr>
          <a:xfrm>
            <a:off x="504000" y="516528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ftr" idx="37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sldNum" idx="38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A02FED-6E92-4B63-8268-A3E03183E5F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dt" idx="39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ftr" idx="40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sldNum" idx="41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5CD048-FBBD-4E5D-B453-2729952FD77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dt" idx="42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ftr" idx="43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sldNum" idx="44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DC005F-356F-40DC-9B72-597E3DA57F6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PlaceHolder 8"/>
          <p:cNvSpPr>
            <a:spLocks noGrp="1"/>
          </p:cNvSpPr>
          <p:nvPr>
            <p:ph type="dt" idx="45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8"/>
          <p:cNvSpPr>
            <a:spLocks noGrp="1"/>
          </p:cNvSpPr>
          <p:nvPr>
            <p:ph type="ftr" idx="46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9"/>
          <p:cNvSpPr>
            <a:spLocks noGrp="1"/>
          </p:cNvSpPr>
          <p:nvPr>
            <p:ph type="sldNum" idx="47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2ED562-5C19-4136-B007-32BA1D8F7D2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10"/>
          <p:cNvSpPr>
            <a:spLocks noGrp="1"/>
          </p:cNvSpPr>
          <p:nvPr>
            <p:ph type="dt" idx="48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ftr" idx="49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sldNum" idx="50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28224BF-D95A-4261-AB16-23CD756C7CCD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dt" idx="51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ftr" idx="52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sldNum" idx="53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6430D5C-E27C-4571-8DA7-F8A636475B44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dt" idx="54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ftr" idx="55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56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2C6D3AE-8CAD-4D85-B6CE-72B08CB74388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dt" idx="57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58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59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0C78FE-6175-4DDF-BD50-718FF41C917F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60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 idx="61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62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EDED91-5AAB-4AFE-AF72-EDC3C0D5BC1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63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ftr" idx="64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ldNum" idx="65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E3E3D8-E0BB-4939-B303-5C3CE0B6FD7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dt" idx="66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ftr" idx="67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sldNum" idx="68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3C1634-2D70-4733-9468-781B77D5CC7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PlaceHolder 7"/>
          <p:cNvSpPr>
            <a:spLocks noGrp="1"/>
          </p:cNvSpPr>
          <p:nvPr>
            <p:ph type="dt" idx="69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ftr" idx="70"/>
          </p:nvPr>
        </p:nvSpPr>
        <p:spPr>
          <a:xfrm>
            <a:off x="3447360" y="5165640"/>
            <a:ext cx="316368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sldNum" idx="71"/>
          </p:nvPr>
        </p:nvSpPr>
        <p:spPr>
          <a:xfrm>
            <a:off x="722772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B2A8388-24E5-447C-9F69-2C4541977BA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PlaceHolder 7"/>
          <p:cNvSpPr>
            <a:spLocks noGrp="1"/>
          </p:cNvSpPr>
          <p:nvPr>
            <p:ph type="dt" idx="72"/>
          </p:nvPr>
        </p:nvSpPr>
        <p:spPr>
          <a:xfrm>
            <a:off x="504000" y="516564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39240" cy="325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9/17/25 </a:t>
            </a:r>
            <a:r>
              <a:rPr b="0" lang="ko-KR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수요성경공부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ko-KR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고린도후서 </a:t>
            </a:r>
            <a:r>
              <a:rPr b="1" lang="en-US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(10)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39600" cy="325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 6:1-2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6:1-2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우리가 하나님과 함께 일하는 자로서 너희를 권하노니 하나님의 은혜를 헛되이 받지 말라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이르시되 내가 은혜 베풀 때에 너에게 듣고 구원의 날에 너를 도왔다 하셨으니 보라 지금은 은혜 받을 만한 때요 보라 지금은 구원의 날이로다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6:1-2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 사도는 자신과 같은 사도들을 하나님과 함께 일하는 동역자로 생각하고 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하나님께서 그를 통하여 복음을 전파하고 계시고 택한 백성들을 자신에게 화목하게 하시는 사역을 하고 계신 것이었다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그러므로 바울은 자신이 하나님의 동역자라고 말하고 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6:1-2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이렇게 말하는 이유는 그가 고린도 교회를 권면하고 있는 내용은 하나님께서 말씀하시는 것임을 알게 하기 위함이다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그리고 그 권면은 하나님의 은혜를 헛되이 받지 말라는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그리스도께서 십자가에서 자신을 내어 드리면서 치룬 희생이 헛되이 되지 않도록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고린도 교인들에게 바울이 전한 그리스도의 복음을 받아 들여 하나님과 화목하고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또 참 복음을 전한 바울과 같은 마음을 가지라는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6:1-2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여기서 이사야 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49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장 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8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절의 말씀을 인용한다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: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이사야 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49:8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여호와께서 이같이 이르시되 은혜의 때에 내가 네게 응답하였고 구원의 날에 내가 너를 도왔도다 내가 장차 너를 보호하여 너를 백성의 언약으로 삼으며 나라를 일으켜 그들에게 그 황무하였던 땅을 기업으로 상속하게 하리라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6:1-2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하나님께서 이사야 선지자를 통해 예언하셨던 은혜와 구원의 날이 예수 그리스도를 통해 백성들에게 임하였음을 말하고 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바로 지금이 하나님이 약속하신 은혜를 받을 만한 때요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구원의 날이라는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그러니 그리스도의 복음을 오늘 받아 들이고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오늘 하나님의 은혜를 받아 구원을 얻으라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지금 하나님과 화목하라고 말하고 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우리는 하나님의 은혜를 헛되이 받은 적이 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하나님께서 우리를 위해 베풀어진 은혜가 우리 생각 속에서 잊혀지거나 간과되어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하나님이 원하시는 순종이 일어나지 않은 적은 없는가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오늘이 하나님이 은혜를 주시는 날이라면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내가 오늘 주님께 나아와 회개하며 그리스도의 복음을 기억하고 하나님과 화목해야 하는 삶의 영역은 무엇이 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39600" cy="325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 6:3-10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우리가 이 직분이 비방을 받지 않게 하려고 무엇에든지 아무에게도 거리끼지 않게 하고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오직 모든 일에 하나님의 일꾼으로 자천하여 많이 견디는 것과 환난과 궁핍과 고난과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매 맞음과 갇힘과 난동과 수고로움과 자지 못함과 먹지 못함 가운데서도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깨끗함과 지식과 오래 참음과 자비함과 성령의 감화와 거짓이 없는 사랑과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진리의 말씀과 하나님의 능력으로 의의 무기를 좌우에 가지고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8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영광과 욕됨으로 그러했으며 악한 이름과 아름다운 이름으로 그러했느니라 우리는 속이는 자 같으나 참되고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9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무명한 자 같으나 유명한 자요 죽은 자 같으나 보라 우리가 살아 있고 징계를 받는 자 같으나 죽임을 당하지 아니하고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10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근심하는 자 같으나 항상 기뻐하고 가난한 자 같으나 많은 사람을 부요하게 하고 아무 것도 없는 자 같으나 모든 것을 가진 자로다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 사도는 무엇에든지 아무에게도 거리끼지 않게 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누구라도 바울의 사역과 삶의 모습 때문에 상처를 받거나 그와 그의 사역을 비방할 만한 이유를 제공하지 않으려 한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 이유는 자신의 사도의 직분이 비방 받지 않게 하려 함이었다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자신이 하나님으로부터 받은 복음 전파의 사명이 소중하고 귀한 것임을 알고 그 복음의 명성에 누가 끼쳐지지 않도록 거룩한 삶을 살았던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모든 일을 함에 있어서 자신이 하나님의 일꾼임을 잊지 않았다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하나님의 동역자로 불리는 것은 영광스러운 것만이 아니라 그만큼 책임이 따르는 것이었다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그래서 바울은 사역자로서 많은 희생을 감당하였다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많이 견디는 것과 환난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궁핍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고난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매 맞음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갇힘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난동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수고로움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자지 못함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먹지 못함 등의 어려움을 겪었다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복음 사역자이기 때문에 그러한 고난을 감당하였다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동시에 모든 일에 있어서 깨끗함과 지식과 오래 참음과 자비함과 성령의 감화와 거짓 없는 사랑과 진리의 말씀과 하나님의 능력으로 의의 무기를 좌우에 가지고 감당하였다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하나님이 주시는 영적 무장을 하고 사역을 감당한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이러한 복음 사역을 영광스러운 상황이나 욕된 상황 모두 가운데 감당하였다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악한 이름으로 불리울 때도 있었고 아름다운 이름으로 불리울 때도 있었다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같은 복음을 전하는데도 사람들은 다른 모습으로 그에게 반응하였다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사람들은 때때로 그를 속이는 자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사기꾼으로 여길 때도 있었지만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그는 늘 참된 복음을 전했고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그가 아무 것도 아닌 사람으로 무시하기도 했지만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사실 모든 이들에게 널리 알려진 중요한 사람이었고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그의 육체적인 모습이나 사역적으로 피폐해진 모습이 마치 죽은 자 같이 보이기도 하였으나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사실은 하나님께서 주신 생명이 그 누구보다 충만한 사람이었다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때로는 징계를 받는 것이 어려워 보이지만 죽임을 당하지 않고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근심하는 것처럼 보이지만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항상 기뻐하고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가난한 사람처럼 생각되지만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많은 사람을 복음의 진리로 부요하게 하며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아무 것도 가진 것이 없는 자 같지만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그리스도 안에서 모든 것을 소유한 사람이었다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6:3-10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바울의 모습은 세상적으로 볼 때에는 빈약하고 곧 쓰러질 것 같이 보였지만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사실은 하나님의 복음의 능력으로 부족함이 없는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능력이 충만한 삶과 사역을 누리고 있었던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우리는 크리스천이기 때문에 하나님의 명성에 누를 끼치지 않기 위해 자신을 삼가고 희생하는 것이 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우리의 겉모습은 어떠한가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우리의 속 사람은 어떠한가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우리는 항상 근심하는 사람들인가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항상 기뻐하는 사람들인가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가난한 교회인가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많은 이들을 부요하게 하는 교회인가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아무 것도 없는가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모든 것을 가졌는가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39600" cy="325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 6:11-13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6:11-13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11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고린도인들이여 너희를 향하여 우리의 입이 열리고 우리의 마음이 넓어졌으니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12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너희가 우리 안에서 좁아진 것이 아니라 오직 너희 심정에서 좁아진 것이니라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13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내가 자녀에게 말하듯 하노니 보답하는 것으로 너희도 마음을 넓히라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6:11-13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고린도 교회 교인들을 향하여 입이 열리고 마음이 넓어졌다고 한다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그는 고린도 교인들을 향해 아무런 악감정이나 미움이 있지 않았다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오히려 그들을 향하여 마음이 활짝 열려 있었고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그들과 화목하기를 원했다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6:11-13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바울이 그들에게 마음이 닫힌 것이 아니라 그들이 바울에게 마음이 닫혀 있었던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디도 편에 보낸 바울의 편지 이후에 많은 고린도 교인들이 바울에게 마음을 회복하였지만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아직도 상당 수의 교인들이 바울을 대적하고 그의 복음 보다는 세상적으로 더 화려한 메시지를 전하던 거짓 선생들의 가르침을 따르고 있었던 것이다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6:11-13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자신을 향하여 악감정을 품고 있던 교인들까지 모두 포함하여 영적인 자녀로 여기며 마음을 열고 그들을 받아 들이고 화목하려 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바울은 그들도 마찬가지로 바울을 향하여 마음을 넒히고 열라고 호소하고 있다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마음을 열고 상대방과 화해하기를 원한다면 어떤 마음과 태도로 상대방을 대하게 되는가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어떤 말로 상대방의 마음을 열려고 노력하게 되는가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내게 정말 잘못한 사람에게까지 그리스도의 사랑으로 마음을 열고 화목하려 한다는 것은 가능한 것인가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한계가 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040" cy="9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적용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1320" cy="446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그동안 신앙 생활을 하면서 교회에서 그리스도의 복음 때문에 앙숙이던 사람들이 화해하고 화목하게 된 것을 본 적이 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 </a:t>
            </a:r>
            <a:r>
              <a:rPr b="0" lang="ko-K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언제 가능했는가</a:t>
            </a: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?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7312</TotalTime>
  <Application>LibreOffice/25.2.5.2$MacOSX_AARCH64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2025-09-17T12:25:32Z</dcterms:modified>
  <cp:revision>481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